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8"/>
  </p:notesMasterIdLst>
  <p:handoutMasterIdLst>
    <p:handoutMasterId r:id="rId9"/>
  </p:handoutMasterIdLst>
  <p:sldIdLst>
    <p:sldId id="260" r:id="rId2"/>
    <p:sldId id="257" r:id="rId3"/>
    <p:sldId id="265" r:id="rId4"/>
    <p:sldId id="261" r:id="rId5"/>
    <p:sldId id="266" r:id="rId6"/>
    <p:sldId id="264" r:id="rId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8B9CEA12-8FE1-4E7D-A7CB-D3B205A9D35D}">
          <p14:sldIdLst>
            <p14:sldId id="260"/>
            <p14:sldId id="257"/>
            <p14:sldId id="265"/>
            <p14:sldId id="261"/>
            <p14:sldId id="266"/>
            <p14:sldId id="26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8BA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343B0CE-1EEE-4D7E-3976-9DF6F4FBB98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dirty="0"/>
              <a:t>REVENUES 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8E23A7-4DDD-AC19-0120-F255535B592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63579A-8C1D-43B4-886E-111ED3C8BF61}" type="datetimeFigureOut">
              <a:rPr lang="en-US" smtClean="0"/>
              <a:t>6/3/2025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D0156E-A91E-3D7B-BDD7-D1796084998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254D53-3D3D-1D10-E111-E0EB9535563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3F5CBC-D0B9-4169-A5D6-4CC7BAB39E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37452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dirty="0"/>
              <a:t>REVENUES 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41A6B2-9BBF-4859-9072-32DAE50EDB76}" type="datetimeFigureOut">
              <a:rPr lang="en-US" smtClean="0"/>
              <a:t>6/3/2025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C212E8-9DE2-4BB5-B24C-ECCEDEAD54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49359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847419-4507-9FCE-20D5-022BB8D2AC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E2C080-E001-0A1C-CE1F-65F29AC038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D6142C-E6F4-525D-C3D4-BDFE9B4FA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A43B1-EC12-403F-AAA4-6514AC218071}" type="datetimeFigureOut">
              <a:rPr lang="en-US" smtClean="0"/>
              <a:t>6/3/2025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1277DF-AE3A-4753-42F1-6743B03E5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E07DCC-17DA-1133-3761-540FFD9CB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83BB9-FD22-489E-AC1A-72AAACA48A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619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90851-65A5-DB6D-869B-8DEFE360A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C6DB85-5E97-10DF-28F1-30CA12BC7E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E458D7-68E6-2358-0183-4EF4AD797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A43B1-EC12-403F-AAA4-6514AC218071}" type="datetimeFigureOut">
              <a:rPr lang="en-US" smtClean="0"/>
              <a:t>6/3/2025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7F75DE-8C6F-C77C-A457-E1E63528F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964565-2CC0-B766-7592-2293CEF16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83BB9-FD22-489E-AC1A-72AAACA48A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289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5E4B314-1D1F-105A-A71E-DF92A14BA4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11B31D-5F5F-F8BC-A4AA-2AE7EB7FD3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B53ADB-DE8A-D588-8CEE-57C7F9184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A43B1-EC12-403F-AAA4-6514AC218071}" type="datetimeFigureOut">
              <a:rPr lang="en-US" smtClean="0"/>
              <a:t>6/3/2025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8AEA18-BDE8-8D47-96F9-636D7D7D8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FE9FFB-05FF-478D-373D-2B1BD9957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83BB9-FD22-489E-AC1A-72AAACA48A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7204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E1185-2330-57BA-AFD9-EC90691124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C47580-44EF-C531-9A18-EDFD139317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089FA0-E63D-FF51-3591-EE6520321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A43B1-EC12-403F-AAA4-6514AC218071}" type="datetimeFigureOut">
              <a:rPr lang="en-US" smtClean="0"/>
              <a:t>6/3/2025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F79264-1B0B-BEC6-4F0A-559456A80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C7BC8C-CA0B-534E-3A8A-0AA735B1C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83BB9-FD22-489E-AC1A-72AAACA48A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9728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07DE80-6EB6-1143-ED31-585FD5FED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EB76-58E7-AB0F-FB04-892C44E4E5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5B82AC-3683-B393-94B6-A9B55908A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A43B1-EC12-403F-AAA4-6514AC218071}" type="datetimeFigureOut">
              <a:rPr lang="en-US" smtClean="0"/>
              <a:t>6/3/2025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F929C4-429C-722C-2744-66065FE30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4D61DB-BB8A-7350-CC72-2569C3B2C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83BB9-FD22-489E-AC1A-72AAACA48A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120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A69F3-EE32-8A59-EFB5-5687D24EB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B05B66-E15A-002F-931E-DAEEB6EC34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D55370-3D97-5C21-AA53-A040B954FD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D61EC4-9441-7FE5-F9C0-24578CFED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A43B1-EC12-403F-AAA4-6514AC218071}" type="datetimeFigureOut">
              <a:rPr lang="en-US" smtClean="0"/>
              <a:t>6/3/2025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6D1DA1-D487-0458-7D17-3AA248FCA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C46271-F0EB-B0C0-F2BD-7FA2D39A1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83BB9-FD22-489E-AC1A-72AAACA48A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4656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BBB7A-AF08-9E4B-66A6-7B9976B1D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9AAFB0-D82C-0629-707E-FE510DFEA8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DCDB72-461D-6322-2BE2-D4297223C5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6CFA9C-D344-4B74-CBC4-971074240E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454B4BA-17E6-F532-5B62-652839CCC5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0BF618-EEC7-43D8-66C0-56BBAFB86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A43B1-EC12-403F-AAA4-6514AC218071}" type="datetimeFigureOut">
              <a:rPr lang="en-US" smtClean="0"/>
              <a:t>6/3/2025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F177982-AB70-A1CC-D228-4C8CDE6C0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FD10FA1-DF0F-7ECD-97B6-CE0AE7F21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83BB9-FD22-489E-AC1A-72AAACA48A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600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E5C57-6213-AB01-C53D-EF01CDD72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F9A885-DA3F-481B-002E-73B24F2E1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A43B1-EC12-403F-AAA4-6514AC218071}" type="datetimeFigureOut">
              <a:rPr lang="en-US" smtClean="0"/>
              <a:t>6/3/2025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95D9D5-DB20-1C13-EB26-1ABA2A90E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EC606B-68DC-3441-198B-B83DCA22A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83BB9-FD22-489E-AC1A-72AAACA48A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2173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AAD53E4-88A6-3479-7F81-10B546463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A43B1-EC12-403F-AAA4-6514AC218071}" type="datetimeFigureOut">
              <a:rPr lang="en-US" smtClean="0"/>
              <a:t>6/3/2025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AB334F-695C-02CA-7906-3ACDB56D3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D4BCE5-E29A-1978-6CEE-A113D2A79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83BB9-FD22-489E-AC1A-72AAACA48A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3994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4664F-B51E-355E-A969-60EBF08DA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35399D-0D14-0CE7-3AB9-6190D47BDA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E284C3-DFE6-A76C-CC3E-B597B262EB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9E3C1D-44B8-C855-8CC6-E02ADA370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A43B1-EC12-403F-AAA4-6514AC218071}" type="datetimeFigureOut">
              <a:rPr lang="en-US" smtClean="0"/>
              <a:t>6/3/2025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DB1132-88C3-D99F-1450-FFC032DE5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52A69-3086-38DD-4F66-F2D95E631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83BB9-FD22-489E-AC1A-72AAACA48A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4026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BAF83-0305-C842-75CA-9B58F7DCB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760EE07-FEBD-4F33-5623-11731BA4CB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12F641-8E9A-DF34-525A-780B85A4D3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55176D-4B2C-F4AF-1D36-FC0806572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A43B1-EC12-403F-AAA4-6514AC218071}" type="datetimeFigureOut">
              <a:rPr lang="en-US" smtClean="0"/>
              <a:t>6/3/2025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B5A410-885E-95D0-A503-DAEFAE5F0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7629F6-4986-952C-056A-DCADC25E1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83BB9-FD22-489E-AC1A-72AAACA48A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950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35D025-91E0-4444-EF70-272AFE2CED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48AE0B-1E7D-E5D5-D8B8-02E5611361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2656BB-995B-0DE1-7AEA-CAAC165A92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9A43B1-EC12-403F-AAA4-6514AC218071}" type="datetimeFigureOut">
              <a:rPr lang="en-US" smtClean="0"/>
              <a:t>6/3/2025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EBFD38-85C3-0B28-C4FC-2280DA410E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7AFBA7-12D2-3908-79A7-012EE5E813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183BB9-FD22-489E-AC1A-72AAACA48A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638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A1901-1920-6106-DECC-9A69EAFC27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83996" y="873303"/>
            <a:ext cx="8915399" cy="2555697"/>
          </a:xfrm>
        </p:spPr>
        <p:txBody>
          <a:bodyPr>
            <a:normAutofit/>
          </a:bodyPr>
          <a:lstStyle/>
          <a:p>
            <a:r>
              <a:rPr lang="en-US" sz="4400" dirty="0"/>
              <a:t>Town of North Kingstown </a:t>
            </a:r>
            <a:br>
              <a:rPr lang="en-US" sz="4400" dirty="0"/>
            </a:br>
            <a:r>
              <a:rPr lang="en-US" sz="4400" dirty="0"/>
              <a:t>Fiscal Year 2025</a:t>
            </a:r>
            <a:br>
              <a:rPr lang="en-US" sz="4400" dirty="0"/>
            </a:br>
            <a:r>
              <a:rPr lang="en-US" sz="4400" dirty="0"/>
              <a:t>April </a:t>
            </a:r>
            <a:br>
              <a:rPr lang="en-US" sz="4400" dirty="0"/>
            </a:br>
            <a:r>
              <a:rPr lang="en-US" sz="4400" dirty="0"/>
              <a:t>Financial Report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E1F237-CD1A-5821-F476-53922BEFD5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1176" y="4060474"/>
            <a:ext cx="4653435" cy="1821975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  <a:p>
            <a:endParaRPr lang="en-US" dirty="0"/>
          </a:p>
          <a:p>
            <a:pPr algn="r"/>
            <a:r>
              <a:rPr lang="en-US" dirty="0"/>
              <a:t>									</a:t>
            </a:r>
            <a:r>
              <a:rPr lang="en-US" sz="7200" dirty="0"/>
              <a:t>Presented by: Deb Bridgham,</a:t>
            </a:r>
          </a:p>
          <a:p>
            <a:pPr algn="r"/>
            <a:r>
              <a:rPr lang="en-US" sz="7200" dirty="0"/>
              <a:t>Finance Director</a:t>
            </a:r>
          </a:p>
          <a:p>
            <a:pPr algn="r"/>
            <a:endParaRPr lang="en-US" sz="7200" dirty="0"/>
          </a:p>
          <a:p>
            <a:pPr algn="r"/>
            <a:r>
              <a:rPr lang="en-US" sz="7200" dirty="0"/>
              <a:t>June 9,2025</a:t>
            </a:r>
          </a:p>
        </p:txBody>
      </p:sp>
      <p:pic>
        <p:nvPicPr>
          <p:cNvPr id="5" name="Picture 4" descr="A blue and red logo with a lighthouse and buildings&#10;&#10;Description automatically generated">
            <a:extLst>
              <a:ext uri="{FF2B5EF4-FFF2-40B4-BE49-F238E27FC236}">
                <a16:creationId xmlns:a16="http://schemas.microsoft.com/office/drawing/2014/main" id="{C058E7DF-E597-CE16-7D53-68A28F7989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412" y="3964939"/>
            <a:ext cx="2211313" cy="2211313"/>
          </a:xfrm>
          <a:prstGeom prst="ellipse">
            <a:avLst/>
          </a:prstGeom>
          <a:ln w="25400" cap="rnd">
            <a:solidFill>
              <a:schemeClr val="bg1"/>
            </a:solidFill>
          </a:ln>
          <a:effectLst>
            <a:outerShdw blurRad="381000" dist="292100" dir="5400000" sx="-80000" sy="-18000" rotWithShape="0">
              <a:schemeClr val="bg1">
                <a:alpha val="22000"/>
              </a:scheme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chemeClr val="bg1"/>
            </a:contourClr>
          </a:sp3d>
        </p:spPr>
      </p:pic>
    </p:spTree>
    <p:extLst>
      <p:ext uri="{BB962C8B-B14F-4D97-AF65-F5344CB8AC3E}">
        <p14:creationId xmlns:p14="http://schemas.microsoft.com/office/powerpoint/2010/main" val="1420480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FB2D9E4-81EA-B393-4D8D-6F7B97DD64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C43F83E-A6BB-A63F-D593-43B866C469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7381409"/>
              </p:ext>
            </p:extLst>
          </p:nvPr>
        </p:nvGraphicFramePr>
        <p:xfrm>
          <a:off x="643467" y="982117"/>
          <a:ext cx="9700181" cy="5123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6590">
                  <a:extLst>
                    <a:ext uri="{9D8B030D-6E8A-4147-A177-3AD203B41FA5}">
                      <a16:colId xmlns:a16="http://schemas.microsoft.com/office/drawing/2014/main" val="609302122"/>
                    </a:ext>
                  </a:extLst>
                </a:gridCol>
                <a:gridCol w="1601007">
                  <a:extLst>
                    <a:ext uri="{9D8B030D-6E8A-4147-A177-3AD203B41FA5}">
                      <a16:colId xmlns:a16="http://schemas.microsoft.com/office/drawing/2014/main" val="1395208154"/>
                    </a:ext>
                  </a:extLst>
                </a:gridCol>
                <a:gridCol w="1795288">
                  <a:extLst>
                    <a:ext uri="{9D8B030D-6E8A-4147-A177-3AD203B41FA5}">
                      <a16:colId xmlns:a16="http://schemas.microsoft.com/office/drawing/2014/main" val="3932432945"/>
                    </a:ext>
                  </a:extLst>
                </a:gridCol>
                <a:gridCol w="1429664">
                  <a:extLst>
                    <a:ext uri="{9D8B030D-6E8A-4147-A177-3AD203B41FA5}">
                      <a16:colId xmlns:a16="http://schemas.microsoft.com/office/drawing/2014/main" val="3608820712"/>
                    </a:ext>
                  </a:extLst>
                </a:gridCol>
                <a:gridCol w="1588816">
                  <a:extLst>
                    <a:ext uri="{9D8B030D-6E8A-4147-A177-3AD203B41FA5}">
                      <a16:colId xmlns:a16="http://schemas.microsoft.com/office/drawing/2014/main" val="3541337288"/>
                    </a:ext>
                  </a:extLst>
                </a:gridCol>
                <a:gridCol w="1588816">
                  <a:extLst>
                    <a:ext uri="{9D8B030D-6E8A-4147-A177-3AD203B41FA5}">
                      <a16:colId xmlns:a16="http://schemas.microsoft.com/office/drawing/2014/main" val="1766151576"/>
                    </a:ext>
                  </a:extLst>
                </a:gridCol>
              </a:tblGrid>
              <a:tr h="95667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 </a:t>
                      </a:r>
                    </a:p>
                    <a:p>
                      <a:pPr algn="ctr"/>
                      <a:r>
                        <a:rPr lang="en-US" sz="1800" dirty="0"/>
                        <a:t>Revenue Type </a:t>
                      </a:r>
                    </a:p>
                  </a:txBody>
                  <a:tcPr marL="91988" marR="91988" marT="45994" marB="4599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FY 2025 Revised Budget</a:t>
                      </a:r>
                    </a:p>
                  </a:txBody>
                  <a:tcPr marL="91988" marR="91988" marT="45994" marB="4599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FY 2025 </a:t>
                      </a:r>
                    </a:p>
                    <a:p>
                      <a:pPr algn="ctr"/>
                      <a:r>
                        <a:rPr lang="en-US" sz="1800" dirty="0"/>
                        <a:t>July - April</a:t>
                      </a:r>
                    </a:p>
                  </a:txBody>
                  <a:tcPr marL="91988" marR="91988" marT="45994" marB="4599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% of </a:t>
                      </a:r>
                    </a:p>
                    <a:p>
                      <a:pPr algn="ctr"/>
                      <a:r>
                        <a:rPr lang="en-US" sz="1800" dirty="0"/>
                        <a:t>Total </a:t>
                      </a:r>
                    </a:p>
                    <a:p>
                      <a:pPr algn="ctr"/>
                      <a:r>
                        <a:rPr lang="en-US" sz="1800" dirty="0"/>
                        <a:t>Budget</a:t>
                      </a:r>
                    </a:p>
                  </a:txBody>
                  <a:tcPr marL="91988" marR="91988" marT="45994" marB="45994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FY2025 Projection</a:t>
                      </a:r>
                    </a:p>
                  </a:txBody>
                  <a:tcPr marL="91988" marR="91988" marT="45994" marB="4599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Variance </a:t>
                      </a:r>
                    </a:p>
                  </a:txBody>
                  <a:tcPr marL="91988" marR="91988" marT="45994" marB="45994"/>
                </a:tc>
                <a:extLst>
                  <a:ext uri="{0D108BD9-81ED-4DB2-BD59-A6C34878D82A}">
                    <a16:rowId xmlns:a16="http://schemas.microsoft.com/office/drawing/2014/main" val="1158931529"/>
                  </a:ext>
                </a:extLst>
              </a:tr>
              <a:tr h="404748">
                <a:tc>
                  <a:txBody>
                    <a:bodyPr/>
                    <a:lstStyle/>
                    <a:p>
                      <a:r>
                        <a:rPr lang="en-US" sz="1700" dirty="0"/>
                        <a:t>Taxes, Interest</a:t>
                      </a:r>
                    </a:p>
                  </a:txBody>
                  <a:tcPr marL="91988" marR="91988" marT="45994" marB="4599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$ 87,535,731</a:t>
                      </a:r>
                    </a:p>
                  </a:txBody>
                  <a:tcPr marL="91988" marR="91988" marT="45994" marB="4599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$ 83,297,687</a:t>
                      </a:r>
                    </a:p>
                  </a:txBody>
                  <a:tcPr marL="91988" marR="91988" marT="45994" marB="4599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95.2%</a:t>
                      </a:r>
                    </a:p>
                  </a:txBody>
                  <a:tcPr marL="91988" marR="91988" marT="45994" marB="4599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$ 87,535,731</a:t>
                      </a:r>
                    </a:p>
                  </a:txBody>
                  <a:tcPr marL="91988" marR="91988" marT="45994" marB="4599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n/a</a:t>
                      </a:r>
                    </a:p>
                  </a:txBody>
                  <a:tcPr marL="91988" marR="91988" marT="45994" marB="45994"/>
                </a:tc>
                <a:extLst>
                  <a:ext uri="{0D108BD9-81ED-4DB2-BD59-A6C34878D82A}">
                    <a16:rowId xmlns:a16="http://schemas.microsoft.com/office/drawing/2014/main" val="3080824115"/>
                  </a:ext>
                </a:extLst>
              </a:tr>
              <a:tr h="404748">
                <a:tc>
                  <a:txBody>
                    <a:bodyPr/>
                    <a:lstStyle/>
                    <a:p>
                      <a:r>
                        <a:rPr lang="en-US" sz="1800" dirty="0"/>
                        <a:t>Pilots</a:t>
                      </a:r>
                    </a:p>
                  </a:txBody>
                  <a:tcPr marL="91988" marR="91988" marT="45994" marB="4599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$ 5,649,927</a:t>
                      </a:r>
                    </a:p>
                  </a:txBody>
                  <a:tcPr marL="91988" marR="91988" marT="45994" marB="4599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$  4,977,969</a:t>
                      </a:r>
                    </a:p>
                  </a:txBody>
                  <a:tcPr marL="91988" marR="91988" marT="45994" marB="4599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88.1%</a:t>
                      </a:r>
                    </a:p>
                  </a:txBody>
                  <a:tcPr marL="91988" marR="91988" marT="45994" marB="4599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$    5,959,745</a:t>
                      </a:r>
                    </a:p>
                  </a:txBody>
                  <a:tcPr marL="91988" marR="91988" marT="45994" marB="4599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$ 309,818</a:t>
                      </a:r>
                    </a:p>
                  </a:txBody>
                  <a:tcPr marL="91988" marR="91988" marT="45994" marB="45994"/>
                </a:tc>
                <a:extLst>
                  <a:ext uri="{0D108BD9-81ED-4DB2-BD59-A6C34878D82A}">
                    <a16:rowId xmlns:a16="http://schemas.microsoft.com/office/drawing/2014/main" val="2275771960"/>
                  </a:ext>
                </a:extLst>
              </a:tr>
              <a:tr h="404748">
                <a:tc>
                  <a:txBody>
                    <a:bodyPr/>
                    <a:lstStyle/>
                    <a:p>
                      <a:r>
                        <a:rPr lang="en-US" sz="1800" dirty="0"/>
                        <a:t>State Aid </a:t>
                      </a:r>
                    </a:p>
                  </a:txBody>
                  <a:tcPr marL="91988" marR="91988" marT="45994" marB="4599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$ 8,349,345</a:t>
                      </a:r>
                    </a:p>
                  </a:txBody>
                  <a:tcPr marL="91988" marR="91988" marT="45994" marB="4599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$  8,362,604</a:t>
                      </a:r>
                    </a:p>
                  </a:txBody>
                  <a:tcPr marL="91988" marR="91988" marT="45994" marB="4599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76.3%</a:t>
                      </a:r>
                    </a:p>
                  </a:txBody>
                  <a:tcPr marL="91988" marR="91988" marT="45994" marB="4599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$    8,770,249</a:t>
                      </a:r>
                    </a:p>
                  </a:txBody>
                  <a:tcPr marL="91988" marR="91988" marT="45994" marB="4599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$ 420,904</a:t>
                      </a:r>
                    </a:p>
                  </a:txBody>
                  <a:tcPr marL="91988" marR="91988" marT="45994" marB="45994"/>
                </a:tc>
                <a:extLst>
                  <a:ext uri="{0D108BD9-81ED-4DB2-BD59-A6C34878D82A}">
                    <a16:rowId xmlns:a16="http://schemas.microsoft.com/office/drawing/2014/main" val="2929441717"/>
                  </a:ext>
                </a:extLst>
              </a:tr>
              <a:tr h="404748">
                <a:tc>
                  <a:txBody>
                    <a:bodyPr/>
                    <a:lstStyle/>
                    <a:p>
                      <a:r>
                        <a:rPr lang="en-US" sz="1800" dirty="0"/>
                        <a:t>Department</a:t>
                      </a:r>
                    </a:p>
                  </a:txBody>
                  <a:tcPr marL="91988" marR="91988" marT="45994" marB="4599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$ 4,271,855</a:t>
                      </a:r>
                    </a:p>
                  </a:txBody>
                  <a:tcPr marL="91988" marR="91988" marT="45994" marB="4599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$  4,806,454</a:t>
                      </a:r>
                    </a:p>
                  </a:txBody>
                  <a:tcPr marL="91988" marR="91988" marT="45994" marB="4599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112.5%</a:t>
                      </a:r>
                    </a:p>
                  </a:txBody>
                  <a:tcPr marL="91988" marR="91988" marT="45994" marB="4599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$    5,491,355</a:t>
                      </a:r>
                    </a:p>
                  </a:txBody>
                  <a:tcPr marL="91988" marR="91988" marT="45994" marB="4599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$1,219,500</a:t>
                      </a:r>
                    </a:p>
                  </a:txBody>
                  <a:tcPr marL="91988" marR="91988" marT="45994" marB="45994"/>
                </a:tc>
                <a:extLst>
                  <a:ext uri="{0D108BD9-81ED-4DB2-BD59-A6C34878D82A}">
                    <a16:rowId xmlns:a16="http://schemas.microsoft.com/office/drawing/2014/main" val="3934178259"/>
                  </a:ext>
                </a:extLst>
              </a:tr>
              <a:tr h="404748">
                <a:tc>
                  <a:txBody>
                    <a:bodyPr/>
                    <a:lstStyle/>
                    <a:p>
                      <a:r>
                        <a:rPr lang="en-US" sz="1800" dirty="0"/>
                        <a:t>Other</a:t>
                      </a:r>
                    </a:p>
                  </a:txBody>
                  <a:tcPr marL="91988" marR="91988" marT="45994" marB="4599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$ 2,885,116</a:t>
                      </a:r>
                    </a:p>
                  </a:txBody>
                  <a:tcPr marL="91988" marR="91988" marT="45994" marB="4599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$  3,620,683</a:t>
                      </a:r>
                    </a:p>
                  </a:txBody>
                  <a:tcPr marL="91988" marR="91988" marT="45994" marB="4599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125.5%</a:t>
                      </a:r>
                    </a:p>
                  </a:txBody>
                  <a:tcPr marL="91988" marR="91988" marT="45994" marB="4599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$    3,860,216</a:t>
                      </a:r>
                    </a:p>
                  </a:txBody>
                  <a:tcPr marL="91988" marR="91988" marT="45994" marB="4599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$975,100</a:t>
                      </a:r>
                    </a:p>
                  </a:txBody>
                  <a:tcPr marL="91988" marR="91988" marT="45994" marB="45994"/>
                </a:tc>
                <a:extLst>
                  <a:ext uri="{0D108BD9-81ED-4DB2-BD59-A6C34878D82A}">
                    <a16:rowId xmlns:a16="http://schemas.microsoft.com/office/drawing/2014/main" val="3836095910"/>
                  </a:ext>
                </a:extLst>
              </a:tr>
              <a:tr h="1508605">
                <a:tc>
                  <a:txBody>
                    <a:bodyPr/>
                    <a:lstStyle/>
                    <a:p>
                      <a:r>
                        <a:rPr lang="en-US" sz="1800" dirty="0"/>
                        <a:t>Passthrough: </a:t>
                      </a:r>
                    </a:p>
                    <a:p>
                      <a:pPr lvl="0" algn="l"/>
                      <a:r>
                        <a:rPr lang="en-US" sz="1800" dirty="0"/>
                        <a:t>Library</a:t>
                      </a:r>
                    </a:p>
                    <a:p>
                      <a:pPr lvl="0" algn="l"/>
                      <a:r>
                        <a:rPr lang="en-US" sz="1800" dirty="0"/>
                        <a:t>School</a:t>
                      </a:r>
                    </a:p>
                    <a:p>
                      <a:pPr lvl="0" algn="r"/>
                      <a:r>
                        <a:rPr lang="en-US" sz="1800" dirty="0"/>
                        <a:t>Unrestricted </a:t>
                      </a:r>
                    </a:p>
                    <a:p>
                      <a:pPr lvl="1"/>
                      <a:r>
                        <a:rPr lang="en-US" sz="1800" dirty="0"/>
                        <a:t>   Restricted</a:t>
                      </a:r>
                    </a:p>
                  </a:txBody>
                  <a:tcPr marL="91988" marR="91988" marT="45994" marB="45994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  <a:p>
                      <a:pPr algn="ctr"/>
                      <a:r>
                        <a:rPr lang="en-US" sz="1800" dirty="0"/>
                        <a:t>$      325,575</a:t>
                      </a:r>
                    </a:p>
                    <a:p>
                      <a:pPr algn="ctr"/>
                      <a:endParaRPr lang="en-US" sz="1800" dirty="0"/>
                    </a:p>
                    <a:p>
                      <a:pPr algn="ctr"/>
                      <a:r>
                        <a:rPr lang="en-US" sz="1800" dirty="0"/>
                        <a:t>$ 13,448,838</a:t>
                      </a:r>
                    </a:p>
                    <a:p>
                      <a:pPr algn="ctr"/>
                      <a:r>
                        <a:rPr lang="en-US" sz="1800" dirty="0"/>
                        <a:t>       </a:t>
                      </a:r>
                    </a:p>
                    <a:p>
                      <a:pPr algn="ctr"/>
                      <a:r>
                        <a:rPr lang="en-US" sz="1800" dirty="0"/>
                        <a:t>             45,954</a:t>
                      </a:r>
                    </a:p>
                  </a:txBody>
                  <a:tcPr marL="91988" marR="91988" marT="45994" marB="45994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  <a:p>
                      <a:pPr algn="ctr"/>
                      <a:r>
                        <a:rPr lang="en-US" sz="1800" dirty="0"/>
                        <a:t>$      247,561</a:t>
                      </a:r>
                    </a:p>
                    <a:p>
                      <a:pPr algn="ctr"/>
                      <a:endParaRPr lang="en-US" sz="1800" dirty="0"/>
                    </a:p>
                    <a:p>
                      <a:pPr algn="ctr"/>
                      <a:r>
                        <a:rPr lang="en-US" sz="1800" dirty="0"/>
                        <a:t>$11,103,514</a:t>
                      </a:r>
                    </a:p>
                    <a:p>
                      <a:pPr algn="ctr"/>
                      <a:endParaRPr lang="en-US" sz="1800" dirty="0"/>
                    </a:p>
                  </a:txBody>
                  <a:tcPr marL="91988" marR="91988" marT="45994" marB="45994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  <a:p>
                      <a:pPr algn="ctr"/>
                      <a:r>
                        <a:rPr lang="en-US" sz="1800" dirty="0"/>
                        <a:t>78.6%</a:t>
                      </a:r>
                    </a:p>
                    <a:p>
                      <a:pPr algn="ctr"/>
                      <a:endParaRPr lang="en-US" sz="1800" dirty="0"/>
                    </a:p>
                    <a:p>
                      <a:pPr algn="ctr"/>
                      <a:r>
                        <a:rPr lang="en-US" sz="1800" dirty="0"/>
                        <a:t>83.8%</a:t>
                      </a:r>
                    </a:p>
                  </a:txBody>
                  <a:tcPr marL="91988" marR="91988" marT="45994" marB="45994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  <a:p>
                      <a:pPr algn="ctr"/>
                      <a:r>
                        <a:rPr lang="en-US" sz="1800" dirty="0"/>
                        <a:t>$        325,575</a:t>
                      </a:r>
                    </a:p>
                    <a:p>
                      <a:pPr algn="ctr"/>
                      <a:endParaRPr lang="en-US" sz="1800" dirty="0"/>
                    </a:p>
                    <a:p>
                      <a:pPr algn="ctr"/>
                      <a:r>
                        <a:rPr lang="en-US" sz="1800" dirty="0"/>
                        <a:t>$ 13,448,838</a:t>
                      </a:r>
                    </a:p>
                    <a:p>
                      <a:pPr algn="ctr"/>
                      <a:endParaRPr lang="en-US" sz="1800" dirty="0"/>
                    </a:p>
                    <a:p>
                      <a:pPr algn="ctr"/>
                      <a:r>
                        <a:rPr lang="en-US" sz="1800" dirty="0"/>
                        <a:t>            45,954</a:t>
                      </a:r>
                    </a:p>
                  </a:txBody>
                  <a:tcPr marL="91988" marR="91988" marT="45994" marB="45994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  <a:p>
                      <a:pPr algn="ctr"/>
                      <a:r>
                        <a:rPr lang="en-US" sz="1800" dirty="0"/>
                        <a:t>n/a</a:t>
                      </a:r>
                    </a:p>
                    <a:p>
                      <a:pPr algn="ctr"/>
                      <a:endParaRPr lang="en-US" sz="1800" dirty="0"/>
                    </a:p>
                    <a:p>
                      <a:pPr algn="ctr"/>
                      <a:r>
                        <a:rPr lang="en-US" sz="1800" dirty="0"/>
                        <a:t>n/a</a:t>
                      </a:r>
                    </a:p>
                    <a:p>
                      <a:pPr algn="ctr"/>
                      <a:r>
                        <a:rPr lang="en-US" sz="1800" dirty="0"/>
                        <a:t>n/a </a:t>
                      </a:r>
                    </a:p>
                  </a:txBody>
                  <a:tcPr marL="91988" marR="91988" marT="45994" marB="45994"/>
                </a:tc>
                <a:extLst>
                  <a:ext uri="{0D108BD9-81ED-4DB2-BD59-A6C34878D82A}">
                    <a16:rowId xmlns:a16="http://schemas.microsoft.com/office/drawing/2014/main" val="1998121092"/>
                  </a:ext>
                </a:extLst>
              </a:tr>
              <a:tr h="404748">
                <a:tc>
                  <a:txBody>
                    <a:bodyPr/>
                    <a:lstStyle/>
                    <a:p>
                      <a:r>
                        <a:rPr lang="en-US" sz="1800" b="1" i="1" dirty="0"/>
                        <a:t>Total</a:t>
                      </a:r>
                    </a:p>
                  </a:txBody>
                  <a:tcPr marL="91988" marR="91988" marT="45994" marB="4599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1" dirty="0"/>
                        <a:t>$122,512,344</a:t>
                      </a:r>
                    </a:p>
                  </a:txBody>
                  <a:tcPr marL="91988" marR="91988" marT="45994" marB="4599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1" dirty="0"/>
                        <a:t>$116,416,472</a:t>
                      </a:r>
                    </a:p>
                  </a:txBody>
                  <a:tcPr marL="91988" marR="91988" marT="45994" marB="4599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1" dirty="0"/>
                        <a:t>95.1%</a:t>
                      </a:r>
                    </a:p>
                  </a:txBody>
                  <a:tcPr marL="91988" marR="91988" marT="45994" marB="4599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1" dirty="0"/>
                        <a:t>$125,437,663</a:t>
                      </a:r>
                    </a:p>
                  </a:txBody>
                  <a:tcPr marL="91988" marR="91988" marT="45994" marB="4599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1" dirty="0"/>
                        <a:t>$2,925,322</a:t>
                      </a:r>
                    </a:p>
                  </a:txBody>
                  <a:tcPr marL="91988" marR="91988" marT="45994" marB="45994"/>
                </a:tc>
                <a:extLst>
                  <a:ext uri="{0D108BD9-81ED-4DB2-BD59-A6C34878D82A}">
                    <a16:rowId xmlns:a16="http://schemas.microsoft.com/office/drawing/2014/main" val="21835933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31714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AE628C0D-0B7A-CB90-4EA4-BBC96756D3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0243679"/>
              </p:ext>
            </p:extLst>
          </p:nvPr>
        </p:nvGraphicFramePr>
        <p:xfrm>
          <a:off x="1052423" y="370936"/>
          <a:ext cx="9530299" cy="64440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073">
                  <a:extLst>
                    <a:ext uri="{9D8B030D-6E8A-4147-A177-3AD203B41FA5}">
                      <a16:colId xmlns:a16="http://schemas.microsoft.com/office/drawing/2014/main" val="2363197378"/>
                    </a:ext>
                  </a:extLst>
                </a:gridCol>
                <a:gridCol w="2247110">
                  <a:extLst>
                    <a:ext uri="{9D8B030D-6E8A-4147-A177-3AD203B41FA5}">
                      <a16:colId xmlns:a16="http://schemas.microsoft.com/office/drawing/2014/main" val="2739566287"/>
                    </a:ext>
                  </a:extLst>
                </a:gridCol>
                <a:gridCol w="1131436">
                  <a:extLst>
                    <a:ext uri="{9D8B030D-6E8A-4147-A177-3AD203B41FA5}">
                      <a16:colId xmlns:a16="http://schemas.microsoft.com/office/drawing/2014/main" val="2740181271"/>
                    </a:ext>
                  </a:extLst>
                </a:gridCol>
                <a:gridCol w="5942680">
                  <a:extLst>
                    <a:ext uri="{9D8B030D-6E8A-4147-A177-3AD203B41FA5}">
                      <a16:colId xmlns:a16="http://schemas.microsoft.com/office/drawing/2014/main" val="711002768"/>
                    </a:ext>
                  </a:extLst>
                </a:gridCol>
              </a:tblGrid>
              <a:tr h="358179">
                <a:tc gridSpan="4">
                  <a:txBody>
                    <a:bodyPr/>
                    <a:lstStyle/>
                    <a:p>
                      <a:r>
                        <a:rPr lang="en-US" sz="1200" dirty="0"/>
                        <a:t>REVENUE VARIANCES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6540266"/>
                  </a:ext>
                </a:extLst>
              </a:tr>
              <a:tr h="33522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dirty="0">
                        <a:solidFill>
                          <a:schemeClr val="accent1"/>
                        </a:solidFill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PILOT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3204118"/>
                  </a:ext>
                </a:extLst>
              </a:tr>
              <a:tr h="33522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dirty="0">
                        <a:solidFill>
                          <a:schemeClr val="accent1"/>
                        </a:solidFill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225425"/>
                      <a:r>
                        <a:rPr lang="en-US" sz="1400" dirty="0"/>
                        <a:t>Various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$309,818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Continue growth of Businesses in Pilot Program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0075033"/>
                  </a:ext>
                </a:extLst>
              </a:tr>
              <a:tr h="335222">
                <a:tc rowSpan="8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solidFill>
                            <a:schemeClr val="accent1"/>
                          </a:solidFill>
                        </a:rPr>
                        <a:t>INCREASE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1400" b="1" dirty="0"/>
                        <a:t>STATE AID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b="1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247344527"/>
                  </a:ext>
                </a:extLst>
              </a:tr>
              <a:tr h="755837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225425"/>
                      <a:r>
                        <a:rPr lang="en-US" sz="1400" dirty="0"/>
                        <a:t>Tangible Property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$    329,980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Reimbursement based on value &amp; rate (17.85 per thousand) as of 2024. Approximately 902 businesses received an exemption; maximum exemption  $50,000.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15094132"/>
                  </a:ext>
                </a:extLst>
              </a:tr>
              <a:tr h="335222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225425"/>
                      <a:r>
                        <a:rPr lang="en-US" sz="1400" dirty="0"/>
                        <a:t>Public Service Aid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$      25,142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Budgeted $367,064, State Adopted Budget $392,206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54439383"/>
                  </a:ext>
                </a:extLst>
              </a:tr>
              <a:tr h="33522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225425"/>
                      <a:r>
                        <a:rPr lang="en-US" sz="1400" dirty="0"/>
                        <a:t>Housing Aid </a:t>
                      </a:r>
                    </a:p>
                  </a:txBody>
                  <a:tcPr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$      65,680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Projects eligibility determined after budget adopted –received in April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66460985"/>
                  </a:ext>
                </a:extLst>
              </a:tr>
              <a:tr h="335222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400" b="1" dirty="0"/>
                        <a:t>DEPARTMENT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b="1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841550472"/>
                  </a:ext>
                </a:extLst>
              </a:tr>
              <a:tr h="804532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225425"/>
                      <a:r>
                        <a:rPr lang="en-US" sz="1400" dirty="0"/>
                        <a:t>Police Detail</a:t>
                      </a:r>
                    </a:p>
                    <a:p>
                      <a:pPr marL="0" lvl="0" indent="225425"/>
                      <a:r>
                        <a:rPr lang="en-US" sz="1400" dirty="0"/>
                        <a:t>All Other Departments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$1,015,500</a:t>
                      </a:r>
                    </a:p>
                    <a:p>
                      <a:r>
                        <a:rPr lang="en-US" sz="1400" dirty="0"/>
                        <a:t>$    204,000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Police Detail request increased and </a:t>
                      </a:r>
                      <a:r>
                        <a:rPr lang="en-US" sz="1400" dirty="0" err="1"/>
                        <a:t>and</a:t>
                      </a:r>
                      <a:r>
                        <a:rPr lang="en-US" sz="1400" dirty="0"/>
                        <a:t> collections strong</a:t>
                      </a:r>
                    </a:p>
                    <a:p>
                      <a:r>
                        <a:rPr lang="en-US" sz="1400" dirty="0"/>
                        <a:t>Net results of departmental revenues. Major increase due to Recreation and  Planning, decreases related recording and transfer fees (real estate).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85727515"/>
                  </a:ext>
                </a:extLst>
              </a:tr>
              <a:tr h="335222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400" b="1" dirty="0"/>
                        <a:t>OTHER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b="1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565820484"/>
                  </a:ext>
                </a:extLst>
              </a:tr>
              <a:tr h="1273843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225425"/>
                      <a:r>
                        <a:rPr lang="en-US" sz="1400" dirty="0"/>
                        <a:t>Interest Income</a:t>
                      </a:r>
                    </a:p>
                    <a:p>
                      <a:pPr marL="0" lvl="0" indent="225425"/>
                      <a:r>
                        <a:rPr lang="en-US" sz="1400" dirty="0"/>
                        <a:t>Cell Tower</a:t>
                      </a:r>
                    </a:p>
                    <a:p>
                      <a:pPr marL="0" lvl="0" indent="225425"/>
                      <a:r>
                        <a:rPr lang="en-US" sz="1400" dirty="0"/>
                        <a:t>Grant Revenue </a:t>
                      </a:r>
                    </a:p>
                    <a:p>
                      <a:pPr marL="0" lvl="0" indent="225425"/>
                      <a:r>
                        <a:rPr lang="en-US" sz="1400" dirty="0"/>
                        <a:t>Energy Refunds/credits</a:t>
                      </a:r>
                    </a:p>
                    <a:p>
                      <a:pPr marL="0" lvl="0" indent="225425"/>
                      <a:endParaRPr lang="en-US" sz="1400" dirty="0"/>
                    </a:p>
                  </a:txBody>
                  <a:tcPr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$  1,115,000</a:t>
                      </a:r>
                    </a:p>
                    <a:p>
                      <a:r>
                        <a:rPr lang="en-US" sz="1400" dirty="0"/>
                        <a:t>$       35,000</a:t>
                      </a:r>
                    </a:p>
                    <a:p>
                      <a:r>
                        <a:rPr lang="en-US" sz="1400" dirty="0"/>
                        <a:t>$       25,100</a:t>
                      </a:r>
                    </a:p>
                    <a:p>
                      <a:r>
                        <a:rPr lang="en-US" sz="1400" dirty="0"/>
                        <a:t>$     100,000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Obtained favorable rates for remainder of fiscal year</a:t>
                      </a:r>
                    </a:p>
                    <a:p>
                      <a:r>
                        <a:rPr lang="en-US" sz="1400" dirty="0"/>
                        <a:t> Town receives % of revenues generated by our contracts with providers</a:t>
                      </a:r>
                    </a:p>
                    <a:p>
                      <a:r>
                        <a:rPr lang="en-US" sz="1400" dirty="0"/>
                        <a:t>Learn 365 RI Admin Fees</a:t>
                      </a:r>
                    </a:p>
                    <a:p>
                      <a:r>
                        <a:rPr lang="en-US" sz="1400" dirty="0"/>
                        <a:t>Rhode Island Energy/Net metering Credits</a:t>
                      </a:r>
                    </a:p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91597867"/>
                  </a:ext>
                </a:extLst>
              </a:tr>
              <a:tr h="335222">
                <a:tc rowSpan="2">
                  <a:txBody>
                    <a:bodyPr/>
                    <a:lstStyle/>
                    <a:p>
                      <a:pPr algn="ctr"/>
                      <a:r>
                        <a:rPr lang="en-US" sz="1100" b="0" dirty="0">
                          <a:solidFill>
                            <a:schemeClr val="accent1"/>
                          </a:solidFill>
                        </a:rPr>
                        <a:t>DECREASE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1400" b="1" dirty="0"/>
                        <a:t>OTHER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b="1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308007384"/>
                  </a:ext>
                </a:extLst>
              </a:tr>
              <a:tr h="569877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vert="vert27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225425"/>
                      <a:r>
                        <a:rPr lang="en-US" sz="1400" dirty="0"/>
                        <a:t>Sale of Property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($ 300,000)</a:t>
                      </a:r>
                    </a:p>
                    <a:p>
                      <a:r>
                        <a:rPr lang="en-US" sz="1400" dirty="0"/>
                        <a:t>           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Postponement of sale of Wickford El</a:t>
                      </a:r>
                    </a:p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34816515"/>
                  </a:ext>
                </a:extLst>
              </a:tr>
            </a:tbl>
          </a:graphicData>
        </a:graphic>
      </p:graphicFrame>
      <p:pic>
        <p:nvPicPr>
          <p:cNvPr id="11" name="Picture 10" descr="Logo&#10;&#10;Description automatically generated">
            <a:extLst>
              <a:ext uri="{FF2B5EF4-FFF2-40B4-BE49-F238E27FC236}">
                <a16:creationId xmlns:a16="http://schemas.microsoft.com/office/drawing/2014/main" id="{8DC104E0-6645-E28E-D871-EA76B30430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2873" y="265471"/>
            <a:ext cx="1071623" cy="1071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9888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FB2D9E4-81EA-B393-4D8D-6F7B97DD64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C43F83E-A6BB-A63F-D593-43B866C469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6112969"/>
              </p:ext>
            </p:extLst>
          </p:nvPr>
        </p:nvGraphicFramePr>
        <p:xfrm>
          <a:off x="1130060" y="237392"/>
          <a:ext cx="8433239" cy="63520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9599">
                  <a:extLst>
                    <a:ext uri="{9D8B030D-6E8A-4147-A177-3AD203B41FA5}">
                      <a16:colId xmlns:a16="http://schemas.microsoft.com/office/drawing/2014/main" val="609302122"/>
                    </a:ext>
                  </a:extLst>
                </a:gridCol>
                <a:gridCol w="1372412">
                  <a:extLst>
                    <a:ext uri="{9D8B030D-6E8A-4147-A177-3AD203B41FA5}">
                      <a16:colId xmlns:a16="http://schemas.microsoft.com/office/drawing/2014/main" val="1395208154"/>
                    </a:ext>
                  </a:extLst>
                </a:gridCol>
                <a:gridCol w="1292186">
                  <a:extLst>
                    <a:ext uri="{9D8B030D-6E8A-4147-A177-3AD203B41FA5}">
                      <a16:colId xmlns:a16="http://schemas.microsoft.com/office/drawing/2014/main" val="3932432945"/>
                    </a:ext>
                  </a:extLst>
                </a:gridCol>
                <a:gridCol w="1100162">
                  <a:extLst>
                    <a:ext uri="{9D8B030D-6E8A-4147-A177-3AD203B41FA5}">
                      <a16:colId xmlns:a16="http://schemas.microsoft.com/office/drawing/2014/main" val="3608820712"/>
                    </a:ext>
                  </a:extLst>
                </a:gridCol>
                <a:gridCol w="1496389">
                  <a:extLst>
                    <a:ext uri="{9D8B030D-6E8A-4147-A177-3AD203B41FA5}">
                      <a16:colId xmlns:a16="http://schemas.microsoft.com/office/drawing/2014/main" val="3541337288"/>
                    </a:ext>
                  </a:extLst>
                </a:gridCol>
                <a:gridCol w="1592491">
                  <a:extLst>
                    <a:ext uri="{9D8B030D-6E8A-4147-A177-3AD203B41FA5}">
                      <a16:colId xmlns:a16="http://schemas.microsoft.com/office/drawing/2014/main" val="1766151576"/>
                    </a:ext>
                  </a:extLst>
                </a:gridCol>
              </a:tblGrid>
              <a:tr h="806021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Expense  Type</a:t>
                      </a:r>
                    </a:p>
                  </a:txBody>
                  <a:tcPr marL="80044" marR="80044" marT="40022" marB="400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FY 2025 Revised Budget</a:t>
                      </a:r>
                    </a:p>
                  </a:txBody>
                  <a:tcPr marL="80044" marR="80044" marT="40022" marB="400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FY 2025 </a:t>
                      </a:r>
                    </a:p>
                    <a:p>
                      <a:pPr algn="ctr"/>
                      <a:r>
                        <a:rPr lang="en-US" sz="1600" dirty="0"/>
                        <a:t>July –April  </a:t>
                      </a:r>
                    </a:p>
                  </a:txBody>
                  <a:tcPr marL="80044" marR="80044" marT="40022" marB="400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% of </a:t>
                      </a:r>
                    </a:p>
                    <a:p>
                      <a:pPr algn="ctr"/>
                      <a:r>
                        <a:rPr lang="en-US" sz="1600" dirty="0"/>
                        <a:t>Total </a:t>
                      </a:r>
                    </a:p>
                    <a:p>
                      <a:pPr algn="ctr"/>
                      <a:r>
                        <a:rPr lang="en-US" sz="1600" dirty="0"/>
                        <a:t>Budget</a:t>
                      </a:r>
                    </a:p>
                  </a:txBody>
                  <a:tcPr marL="80044" marR="80044" marT="40022" marB="40022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FY2025 Projection</a:t>
                      </a:r>
                    </a:p>
                  </a:txBody>
                  <a:tcPr marL="80044" marR="80044" marT="40022" marB="400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Variance </a:t>
                      </a:r>
                    </a:p>
                  </a:txBody>
                  <a:tcPr marL="80044" marR="80044" marT="40022" marB="40022"/>
                </a:tc>
                <a:extLst>
                  <a:ext uri="{0D108BD9-81ED-4DB2-BD59-A6C34878D82A}">
                    <a16:rowId xmlns:a16="http://schemas.microsoft.com/office/drawing/2014/main" val="1158931529"/>
                  </a:ext>
                </a:extLst>
              </a:tr>
              <a:tr h="588281"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Salary</a:t>
                      </a:r>
                    </a:p>
                  </a:txBody>
                  <a:tcPr marL="80044" marR="80044" marT="40022" marB="400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50" dirty="0"/>
                        <a:t>$20,827,811</a:t>
                      </a:r>
                    </a:p>
                  </a:txBody>
                  <a:tcPr marL="80044" marR="80044" marT="40022" marB="400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$16,754,028</a:t>
                      </a:r>
                    </a:p>
                  </a:txBody>
                  <a:tcPr marL="80044" marR="80044" marT="40022" marB="400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80.4%</a:t>
                      </a:r>
                    </a:p>
                  </a:txBody>
                  <a:tcPr marL="80044" marR="80044" marT="40022" marB="400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$21,429,670</a:t>
                      </a:r>
                    </a:p>
                    <a:p>
                      <a:pPr algn="ctr"/>
                      <a:endParaRPr lang="en-US" sz="1600" dirty="0"/>
                    </a:p>
                  </a:txBody>
                  <a:tcPr marL="80044" marR="80044" marT="40022" marB="400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$601,860</a:t>
                      </a:r>
                    </a:p>
                  </a:txBody>
                  <a:tcPr marL="80044" marR="80044" marT="40022" marB="40022"/>
                </a:tc>
                <a:extLst>
                  <a:ext uri="{0D108BD9-81ED-4DB2-BD59-A6C34878D82A}">
                    <a16:rowId xmlns:a16="http://schemas.microsoft.com/office/drawing/2014/main" val="182095659"/>
                  </a:ext>
                </a:extLst>
              </a:tr>
              <a:tr h="588281"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Fringe Benefits </a:t>
                      </a:r>
                    </a:p>
                  </a:txBody>
                  <a:tcPr marL="80044" marR="80044" marT="40022" marB="400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50" dirty="0"/>
                        <a:t>$9,213,681</a:t>
                      </a:r>
                    </a:p>
                  </a:txBody>
                  <a:tcPr marL="80044" marR="80044" marT="40022" marB="400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$7,234,888</a:t>
                      </a:r>
                    </a:p>
                    <a:p>
                      <a:pPr algn="ctr"/>
                      <a:endParaRPr lang="en-US" sz="1600" dirty="0"/>
                    </a:p>
                  </a:txBody>
                  <a:tcPr marL="80044" marR="80044" marT="40022" marB="400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78.5%</a:t>
                      </a:r>
                    </a:p>
                  </a:txBody>
                  <a:tcPr marL="80044" marR="80044" marT="40022" marB="400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$9,479,095</a:t>
                      </a:r>
                    </a:p>
                    <a:p>
                      <a:pPr algn="ctr"/>
                      <a:endParaRPr lang="en-US" sz="1600" dirty="0"/>
                    </a:p>
                  </a:txBody>
                  <a:tcPr marL="80044" marR="80044" marT="40022" marB="400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$265,414</a:t>
                      </a:r>
                    </a:p>
                  </a:txBody>
                  <a:tcPr marL="80044" marR="80044" marT="40022" marB="40022"/>
                </a:tc>
                <a:extLst>
                  <a:ext uri="{0D108BD9-81ED-4DB2-BD59-A6C34878D82A}">
                    <a16:rowId xmlns:a16="http://schemas.microsoft.com/office/drawing/2014/main" val="2950882189"/>
                  </a:ext>
                </a:extLst>
              </a:tr>
              <a:tr h="588281"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Department Operations</a:t>
                      </a:r>
                    </a:p>
                  </a:txBody>
                  <a:tcPr marL="80044" marR="80044" marT="40022" marB="400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50" dirty="0"/>
                        <a:t>$8,145,111</a:t>
                      </a:r>
                    </a:p>
                  </a:txBody>
                  <a:tcPr marL="80044" marR="80044" marT="40022" marB="400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$5,623,990</a:t>
                      </a:r>
                    </a:p>
                  </a:txBody>
                  <a:tcPr marL="80044" marR="80044" marT="40022" marB="400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69.0%</a:t>
                      </a:r>
                    </a:p>
                  </a:txBody>
                  <a:tcPr marL="80044" marR="80044" marT="40022" marB="400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$8,844,111</a:t>
                      </a:r>
                    </a:p>
                    <a:p>
                      <a:pPr algn="ctr"/>
                      <a:endParaRPr lang="en-US" sz="1600" dirty="0"/>
                    </a:p>
                  </a:txBody>
                  <a:tcPr marL="80044" marR="80044" marT="40022" marB="400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$699,000</a:t>
                      </a:r>
                    </a:p>
                  </a:txBody>
                  <a:tcPr marL="80044" marR="80044" marT="40022" marB="40022"/>
                </a:tc>
                <a:extLst>
                  <a:ext uri="{0D108BD9-81ED-4DB2-BD59-A6C34878D82A}">
                    <a16:rowId xmlns:a16="http://schemas.microsoft.com/office/drawing/2014/main" val="2275771960"/>
                  </a:ext>
                </a:extLst>
              </a:tr>
              <a:tr h="826773"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Utilities, Civic Contributions, QDC</a:t>
                      </a:r>
                    </a:p>
                  </a:txBody>
                  <a:tcPr marL="80044" marR="80044" marT="40022" marB="400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50" dirty="0"/>
                        <a:t>$2,456,109</a:t>
                      </a:r>
                    </a:p>
                  </a:txBody>
                  <a:tcPr marL="80044" marR="80044" marT="40022" marB="400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$2,211,712</a:t>
                      </a:r>
                    </a:p>
                  </a:txBody>
                  <a:tcPr marL="80044" marR="80044" marT="40022" marB="400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75.6%</a:t>
                      </a:r>
                    </a:p>
                  </a:txBody>
                  <a:tcPr marL="80044" marR="80044" marT="40022" marB="400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$2,633,859</a:t>
                      </a:r>
                    </a:p>
                  </a:txBody>
                  <a:tcPr marL="80044" marR="80044" marT="40022" marB="400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$177,750</a:t>
                      </a:r>
                    </a:p>
                  </a:txBody>
                  <a:tcPr marL="80044" marR="80044" marT="40022" marB="40022"/>
                </a:tc>
                <a:extLst>
                  <a:ext uri="{0D108BD9-81ED-4DB2-BD59-A6C34878D82A}">
                    <a16:rowId xmlns:a16="http://schemas.microsoft.com/office/drawing/2014/main" val="4041654200"/>
                  </a:ext>
                </a:extLst>
              </a:tr>
              <a:tr h="605562"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Library Appropriation </a:t>
                      </a:r>
                    </a:p>
                  </a:txBody>
                  <a:tcPr marL="80044" marR="80044" marT="40022" marB="400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50" dirty="0"/>
                        <a:t>$1,700,791</a:t>
                      </a:r>
                    </a:p>
                  </a:txBody>
                  <a:tcPr marL="80044" marR="80044" marT="40022" marB="400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$1,274,856</a:t>
                      </a:r>
                    </a:p>
                  </a:txBody>
                  <a:tcPr marL="80044" marR="80044" marT="40022" marB="400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75.3%</a:t>
                      </a:r>
                    </a:p>
                  </a:txBody>
                  <a:tcPr marL="80044" marR="80044" marT="40022" marB="400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$1,700,791</a:t>
                      </a:r>
                    </a:p>
                  </a:txBody>
                  <a:tcPr marL="80044" marR="80044" marT="40022" marB="400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n/a</a:t>
                      </a:r>
                    </a:p>
                  </a:txBody>
                  <a:tcPr marL="80044" marR="80044" marT="40022" marB="40022"/>
                </a:tc>
                <a:extLst>
                  <a:ext uri="{0D108BD9-81ED-4DB2-BD59-A6C34878D82A}">
                    <a16:rowId xmlns:a16="http://schemas.microsoft.com/office/drawing/2014/main" val="2929441717"/>
                  </a:ext>
                </a:extLst>
              </a:tr>
              <a:tr h="588281"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School Appropriation </a:t>
                      </a:r>
                    </a:p>
                  </a:txBody>
                  <a:tcPr marL="80044" marR="80044" marT="40022" marB="400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50" dirty="0"/>
                        <a:t>$61,416,009</a:t>
                      </a:r>
                    </a:p>
                  </a:txBody>
                  <a:tcPr marL="80044" marR="80044" marT="40022" marB="400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$46,062,007</a:t>
                      </a:r>
                    </a:p>
                  </a:txBody>
                  <a:tcPr marL="80044" marR="80044" marT="40022" marB="400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75.0%</a:t>
                      </a:r>
                    </a:p>
                  </a:txBody>
                  <a:tcPr marL="80044" marR="80044" marT="40022" marB="400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$61,416,009</a:t>
                      </a:r>
                    </a:p>
                  </a:txBody>
                  <a:tcPr marL="80044" marR="80044" marT="40022" marB="400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n/a</a:t>
                      </a:r>
                    </a:p>
                  </a:txBody>
                  <a:tcPr marL="80044" marR="80044" marT="40022" marB="40022"/>
                </a:tc>
                <a:extLst>
                  <a:ext uri="{0D108BD9-81ED-4DB2-BD59-A6C34878D82A}">
                    <a16:rowId xmlns:a16="http://schemas.microsoft.com/office/drawing/2014/main" val="3934178259"/>
                  </a:ext>
                </a:extLst>
              </a:tr>
              <a:tr h="1048196"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School State Aid</a:t>
                      </a:r>
                    </a:p>
                    <a:p>
                      <a:pPr algn="r"/>
                      <a:r>
                        <a:rPr lang="en-US" sz="1600" dirty="0"/>
                        <a:t>Unrestricted</a:t>
                      </a:r>
                    </a:p>
                    <a:p>
                      <a:pPr algn="r"/>
                      <a:r>
                        <a:rPr lang="en-US" sz="1600" dirty="0"/>
                        <a:t>Restricted </a:t>
                      </a:r>
                    </a:p>
                  </a:txBody>
                  <a:tcPr marL="80044" marR="80044" marT="40022" marB="40022"/>
                </a:tc>
                <a:tc>
                  <a:txBody>
                    <a:bodyPr/>
                    <a:lstStyle/>
                    <a:p>
                      <a:pPr algn="ctr"/>
                      <a:endParaRPr lang="en-US" sz="1550" dirty="0"/>
                    </a:p>
                    <a:p>
                      <a:pPr algn="ctr"/>
                      <a:r>
                        <a:rPr lang="en-US" sz="1550" dirty="0"/>
                        <a:t>$13,448,838</a:t>
                      </a:r>
                    </a:p>
                    <a:p>
                      <a:pPr algn="ctr"/>
                      <a:r>
                        <a:rPr lang="en-US" sz="1550" dirty="0"/>
                        <a:t>         $45,954</a:t>
                      </a:r>
                    </a:p>
                  </a:txBody>
                  <a:tcPr marL="80044" marR="80044" marT="40022" marB="40022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  <a:p>
                      <a:pPr algn="ctr"/>
                      <a:r>
                        <a:rPr lang="en-US" sz="1600" dirty="0"/>
                        <a:t>$10,070,698</a:t>
                      </a:r>
                    </a:p>
                  </a:txBody>
                  <a:tcPr marL="80044" marR="80044" marT="40022" marB="40022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  <a:p>
                      <a:pPr algn="ctr"/>
                      <a:r>
                        <a:rPr lang="en-US" sz="1600" dirty="0"/>
                        <a:t>75.0%</a:t>
                      </a:r>
                    </a:p>
                  </a:txBody>
                  <a:tcPr marL="80044" marR="80044" marT="40022" marB="40022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  <a:p>
                      <a:pPr algn="ctr"/>
                      <a:r>
                        <a:rPr lang="en-US" sz="1600" dirty="0"/>
                        <a:t>$13,448,838</a:t>
                      </a:r>
                    </a:p>
                    <a:p>
                      <a:pPr algn="ctr"/>
                      <a:r>
                        <a:rPr lang="en-US" sz="1600" dirty="0"/>
                        <a:t>        $45,954</a:t>
                      </a:r>
                    </a:p>
                  </a:txBody>
                  <a:tcPr marL="80044" marR="80044" marT="40022" marB="40022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  <a:p>
                      <a:pPr algn="ctr"/>
                      <a:r>
                        <a:rPr lang="en-US" sz="1600" dirty="0"/>
                        <a:t>n/a</a:t>
                      </a:r>
                    </a:p>
                  </a:txBody>
                  <a:tcPr marL="80044" marR="80044" marT="40022" marB="40022"/>
                </a:tc>
                <a:extLst>
                  <a:ext uri="{0D108BD9-81ED-4DB2-BD59-A6C34878D82A}">
                    <a16:rowId xmlns:a16="http://schemas.microsoft.com/office/drawing/2014/main" val="3836095910"/>
                  </a:ext>
                </a:extLst>
              </a:tr>
              <a:tr h="349789"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Debt Service</a:t>
                      </a:r>
                    </a:p>
                  </a:txBody>
                  <a:tcPr marL="80044" marR="80044" marT="40022" marB="400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50" dirty="0"/>
                        <a:t>$5,258,038</a:t>
                      </a:r>
                    </a:p>
                  </a:txBody>
                  <a:tcPr marL="80044" marR="80044" marT="40022" marB="400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$5,258,038</a:t>
                      </a:r>
                    </a:p>
                  </a:txBody>
                  <a:tcPr marL="80044" marR="80044" marT="40022" marB="400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100.0%</a:t>
                      </a:r>
                    </a:p>
                  </a:txBody>
                  <a:tcPr marL="80044" marR="80044" marT="40022" marB="400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$5,258,038</a:t>
                      </a:r>
                    </a:p>
                  </a:txBody>
                  <a:tcPr marL="80044" marR="80044" marT="40022" marB="400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n/a</a:t>
                      </a:r>
                    </a:p>
                  </a:txBody>
                  <a:tcPr marL="80044" marR="80044" marT="40022" marB="40022"/>
                </a:tc>
                <a:extLst>
                  <a:ext uri="{0D108BD9-81ED-4DB2-BD59-A6C34878D82A}">
                    <a16:rowId xmlns:a16="http://schemas.microsoft.com/office/drawing/2014/main" val="1998121092"/>
                  </a:ext>
                </a:extLst>
              </a:tr>
              <a:tr h="349789">
                <a:tc>
                  <a:txBody>
                    <a:bodyPr/>
                    <a:lstStyle/>
                    <a:p>
                      <a:r>
                        <a:rPr lang="en-US" sz="1600" b="1" i="1" dirty="0"/>
                        <a:t>Total</a:t>
                      </a:r>
                    </a:p>
                  </a:txBody>
                  <a:tcPr marL="80044" marR="80044" marT="40022" marB="400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50" b="1" i="1" dirty="0"/>
                        <a:t>$122,512,344</a:t>
                      </a:r>
                    </a:p>
                  </a:txBody>
                  <a:tcPr marL="80044" marR="80044" marT="40022" marB="400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/>
                        <a:t>$94,490,216</a:t>
                      </a:r>
                    </a:p>
                  </a:txBody>
                  <a:tcPr marL="80044" marR="80044" marT="40022" marB="400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/>
                        <a:t>77.3%</a:t>
                      </a:r>
                    </a:p>
                  </a:txBody>
                  <a:tcPr marL="80044" marR="80044" marT="40022" marB="400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/>
                        <a:t>$124,256,365</a:t>
                      </a:r>
                    </a:p>
                  </a:txBody>
                  <a:tcPr marL="80044" marR="80044" marT="40022" marB="400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/>
                        <a:t>$1,744,023</a:t>
                      </a:r>
                    </a:p>
                  </a:txBody>
                  <a:tcPr marL="80044" marR="80044" marT="40022" marB="40022"/>
                </a:tc>
                <a:extLst>
                  <a:ext uri="{0D108BD9-81ED-4DB2-BD59-A6C34878D82A}">
                    <a16:rowId xmlns:a16="http://schemas.microsoft.com/office/drawing/2014/main" val="21835933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1462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AE628C0D-0B7A-CB90-4EA4-BBC96756D3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7468539"/>
              </p:ext>
            </p:extLst>
          </p:nvPr>
        </p:nvGraphicFramePr>
        <p:xfrm>
          <a:off x="759125" y="1052423"/>
          <a:ext cx="10665958" cy="48865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4194">
                  <a:extLst>
                    <a:ext uri="{9D8B030D-6E8A-4147-A177-3AD203B41FA5}">
                      <a16:colId xmlns:a16="http://schemas.microsoft.com/office/drawing/2014/main" val="2363197378"/>
                    </a:ext>
                  </a:extLst>
                </a:gridCol>
                <a:gridCol w="2278580">
                  <a:extLst>
                    <a:ext uri="{9D8B030D-6E8A-4147-A177-3AD203B41FA5}">
                      <a16:colId xmlns:a16="http://schemas.microsoft.com/office/drawing/2014/main" val="2739566287"/>
                    </a:ext>
                  </a:extLst>
                </a:gridCol>
                <a:gridCol w="1147281">
                  <a:extLst>
                    <a:ext uri="{9D8B030D-6E8A-4147-A177-3AD203B41FA5}">
                      <a16:colId xmlns:a16="http://schemas.microsoft.com/office/drawing/2014/main" val="2740181271"/>
                    </a:ext>
                  </a:extLst>
                </a:gridCol>
                <a:gridCol w="6025903">
                  <a:extLst>
                    <a:ext uri="{9D8B030D-6E8A-4147-A177-3AD203B41FA5}">
                      <a16:colId xmlns:a16="http://schemas.microsoft.com/office/drawing/2014/main" val="711002768"/>
                    </a:ext>
                  </a:extLst>
                </a:gridCol>
              </a:tblGrid>
              <a:tr h="817848">
                <a:tc gridSpan="4">
                  <a:txBody>
                    <a:bodyPr/>
                    <a:lstStyle/>
                    <a:p>
                      <a:r>
                        <a:rPr lang="en-US" sz="1200" dirty="0"/>
                        <a:t>EXPENDIUTRE VARIANCES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6540266"/>
                  </a:ext>
                </a:extLst>
              </a:tr>
              <a:tr h="363971">
                <a:tc rowSpan="2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1400" b="1" dirty="0"/>
                        <a:t>DEPARTMENT</a:t>
                      </a:r>
                    </a:p>
                  </a:txBody>
                  <a:tcPr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b="1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841550472"/>
                  </a:ext>
                </a:extLst>
              </a:tr>
              <a:tr h="2403485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225425" algn="ctr"/>
                      <a:r>
                        <a:rPr lang="en-US" sz="1400" dirty="0"/>
                        <a:t>Salary and Fringe Benefits 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$  867,274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Contractual obligations Police and Local 1033</a:t>
                      </a:r>
                    </a:p>
                    <a:p>
                      <a:r>
                        <a:rPr lang="en-US" sz="1400" dirty="0"/>
                        <a:t>Health, Dental, &amp; Pension rates higher then original projections</a:t>
                      </a:r>
                    </a:p>
                    <a:p>
                      <a:r>
                        <a:rPr lang="en-US" sz="1400" dirty="0"/>
                        <a:t>Overtime increased for Police, Fire, Dispatch due to vacancies</a:t>
                      </a:r>
                    </a:p>
                    <a:p>
                      <a:r>
                        <a:rPr lang="en-US" sz="1400" dirty="0"/>
                        <a:t>NOTE</a:t>
                      </a:r>
                      <a:r>
                        <a:rPr lang="en-US" sz="1400" i="1" dirty="0"/>
                        <a:t>: </a:t>
                      </a:r>
                      <a:r>
                        <a:rPr lang="en-US" sz="1400" b="1" i="1" dirty="0"/>
                        <a:t>Police Detail Salary &amp; Benefits are offset by Police Detail Revenue. The net effect on the budget is $ 315,000 additional income over adopted budget. </a:t>
                      </a:r>
                    </a:p>
                    <a:p>
                      <a:r>
                        <a:rPr lang="en-US" sz="1400" dirty="0"/>
                        <a:t>Impact of salary and benefits projections significantly decreased do to unfilled positions in various departments.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85727515"/>
                  </a:ext>
                </a:extLst>
              </a:tr>
              <a:tr h="130122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dirty="0">
                        <a:solidFill>
                          <a:schemeClr val="accent1"/>
                        </a:solidFill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225425" algn="ctr"/>
                      <a:r>
                        <a:rPr lang="en-US" sz="1400" dirty="0"/>
                        <a:t>Departmental Expenses </a:t>
                      </a:r>
                    </a:p>
                    <a:p>
                      <a:pPr marL="0" lvl="0" indent="225425" algn="ctr"/>
                      <a:endParaRPr lang="en-US" sz="1400" dirty="0"/>
                    </a:p>
                    <a:p>
                      <a:pPr marL="0" lvl="0" indent="225425" algn="ctr"/>
                      <a:r>
                        <a:rPr lang="en-US" sz="1400" dirty="0"/>
                        <a:t>Utilities</a:t>
                      </a:r>
                    </a:p>
                    <a:p>
                      <a:pPr marL="0" lvl="0" indent="225425" algn="ctr"/>
                      <a:endParaRPr lang="en-US" sz="1400" dirty="0"/>
                    </a:p>
                    <a:p>
                      <a:pPr marL="0" lvl="0" indent="225425" algn="ctr"/>
                      <a:r>
                        <a:rPr lang="en-US" sz="1400" dirty="0"/>
                        <a:t>Civic Contributions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$ 799,000</a:t>
                      </a:r>
                    </a:p>
                    <a:p>
                      <a:endParaRPr lang="en-US" sz="1400" dirty="0"/>
                    </a:p>
                    <a:p>
                      <a:r>
                        <a:rPr lang="en-US" sz="1400" dirty="0"/>
                        <a:t>($100,000)</a:t>
                      </a:r>
                    </a:p>
                    <a:p>
                      <a:endParaRPr lang="en-US" sz="1400" dirty="0"/>
                    </a:p>
                    <a:p>
                      <a:r>
                        <a:rPr lang="en-US" sz="1400" dirty="0"/>
                        <a:t>$177,750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Capital purchases from FY2025 surplus. Bid awards will be presented </a:t>
                      </a:r>
                      <a:r>
                        <a:rPr lang="en-US" sz="1400"/>
                        <a:t>to council</a:t>
                      </a:r>
                      <a:endParaRPr lang="en-US" sz="1400" dirty="0"/>
                    </a:p>
                    <a:p>
                      <a:r>
                        <a:rPr lang="en-US" sz="1400" dirty="0"/>
                        <a:t>Streetlight cost reduced </a:t>
                      </a:r>
                    </a:p>
                    <a:p>
                      <a:endParaRPr lang="en-US" sz="1400" dirty="0"/>
                    </a:p>
                    <a:p>
                      <a:r>
                        <a:rPr lang="en-US" sz="1400" dirty="0"/>
                        <a:t>250</a:t>
                      </a:r>
                      <a:r>
                        <a:rPr lang="en-US" sz="1400" baseline="30000" dirty="0"/>
                        <a:t>th</a:t>
                      </a:r>
                      <a:r>
                        <a:rPr lang="en-US" sz="1400" dirty="0"/>
                        <a:t> Anniversary ,Food Pantry and Veterans/Memorial Day Parades 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73401908"/>
                  </a:ext>
                </a:extLst>
              </a:tr>
            </a:tbl>
          </a:graphicData>
        </a:graphic>
      </p:graphicFrame>
      <p:pic>
        <p:nvPicPr>
          <p:cNvPr id="11" name="Picture 10" descr="Logo&#10;&#10;Description automatically generated">
            <a:extLst>
              <a:ext uri="{FF2B5EF4-FFF2-40B4-BE49-F238E27FC236}">
                <a16:creationId xmlns:a16="http://schemas.microsoft.com/office/drawing/2014/main" id="{8DC104E0-6645-E28E-D871-EA76B30430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2082" y="118822"/>
            <a:ext cx="861697" cy="861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5758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C2B10-EABB-D03E-A3B5-74B880526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0597"/>
            <a:ext cx="10515600" cy="1683645"/>
          </a:xfrm>
        </p:spPr>
        <p:txBody>
          <a:bodyPr>
            <a:normAutofit fontScale="9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T</a:t>
            </a:r>
            <a:r>
              <a:rPr lang="en-US" sz="4000" dirty="0"/>
              <a:t>own of North Kingstown </a:t>
            </a:r>
            <a:br>
              <a:rPr lang="en-US" sz="4000" dirty="0"/>
            </a:br>
            <a:r>
              <a:rPr lang="en-US" sz="4000" dirty="0"/>
              <a:t>April  FY2025 Financial Report</a:t>
            </a:r>
            <a:br>
              <a:rPr lang="en-US" sz="4000" dirty="0"/>
            </a:br>
            <a:br>
              <a:rPr lang="en-US" sz="4000" dirty="0"/>
            </a:br>
            <a:r>
              <a:rPr lang="en-US" sz="3100" dirty="0"/>
              <a:t>Summary: Surplus of approximately $1,181,299</a:t>
            </a:r>
            <a:br>
              <a:rPr lang="en-US" sz="3100" dirty="0"/>
            </a:br>
            <a:r>
              <a:rPr lang="en-US" sz="3100" dirty="0"/>
              <a:t>	 Why:</a:t>
            </a:r>
            <a:br>
              <a:rPr lang="en-US" sz="2700" dirty="0"/>
            </a:br>
            <a:r>
              <a:rPr lang="en-US" sz="2700" dirty="0"/>
              <a:t>		Interest Income		</a:t>
            </a:r>
            <a:br>
              <a:rPr lang="en-US" sz="2700" dirty="0"/>
            </a:br>
            <a:r>
              <a:rPr lang="en-US" sz="2700" dirty="0"/>
              <a:t>		State Tangible Tax Reimbursement</a:t>
            </a:r>
            <a:br>
              <a:rPr lang="en-US" sz="2800" dirty="0"/>
            </a:br>
            <a:r>
              <a:rPr lang="en-US" sz="2700" dirty="0"/>
              <a:t>		Open Positions reducing Fiscal Impact of Union Negotiations and 			Contractual Obligations (Pension, Health &amp; Dental)</a:t>
            </a:r>
            <a:br>
              <a:rPr lang="en-US" sz="2700" dirty="0"/>
            </a:br>
            <a:r>
              <a:rPr lang="en-US" sz="2700" dirty="0"/>
              <a:t>		Increase in Police Detail Revenue </a:t>
            </a:r>
            <a:br>
              <a:rPr lang="en-US" sz="2700" dirty="0"/>
            </a:br>
            <a:r>
              <a:rPr lang="en-US" sz="2700" dirty="0"/>
              <a:t>		 </a:t>
            </a:r>
            <a:br>
              <a:rPr lang="en-US" sz="2700" dirty="0"/>
            </a:br>
            <a:r>
              <a:rPr lang="en-US" sz="2700" dirty="0"/>
              <a:t>Questions ? ? </a:t>
            </a:r>
          </a:p>
        </p:txBody>
      </p:sp>
      <p:pic>
        <p:nvPicPr>
          <p:cNvPr id="4" name="Picture 3" descr="A blue and red logo with a lighthouse and buildings&#10;&#10;Description automatically generated">
            <a:extLst>
              <a:ext uri="{FF2B5EF4-FFF2-40B4-BE49-F238E27FC236}">
                <a16:creationId xmlns:a16="http://schemas.microsoft.com/office/drawing/2014/main" id="{805E22A5-01D8-742A-0220-75C509181A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1282" y="550597"/>
            <a:ext cx="1637429" cy="1613293"/>
          </a:xfrm>
          <a:prstGeom prst="ellipse">
            <a:avLst/>
          </a:prstGeom>
          <a:ln w="25400" cap="rnd">
            <a:solidFill>
              <a:schemeClr val="bg1"/>
            </a:solidFill>
          </a:ln>
          <a:effectLst>
            <a:outerShdw blurRad="381000" dist="292100" dir="5400000" sx="-80000" sy="-18000" rotWithShape="0">
              <a:schemeClr val="bg1">
                <a:alpha val="22000"/>
              </a:scheme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chemeClr val="bg1"/>
            </a:contourClr>
          </a:sp3d>
        </p:spPr>
      </p:pic>
    </p:spTree>
    <p:extLst>
      <p:ext uri="{BB962C8B-B14F-4D97-AF65-F5344CB8AC3E}">
        <p14:creationId xmlns:p14="http://schemas.microsoft.com/office/powerpoint/2010/main" val="42354500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defa4170-0d19-0005-0003-bc88714345d2}" enabled="1" method="Standard" siteId="{a26965c1-46a1-4491-a09a-8a1201f13280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2891</TotalTime>
  <Words>685</Words>
  <Application>Microsoft Office PowerPoint</Application>
  <PresentationFormat>Widescreen</PresentationFormat>
  <Paragraphs>222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Office Theme</vt:lpstr>
      <vt:lpstr>Town of North Kingstown  Fiscal Year 2025 April  Financial Report </vt:lpstr>
      <vt:lpstr>PowerPoint Presentation</vt:lpstr>
      <vt:lpstr>PowerPoint Presentation</vt:lpstr>
      <vt:lpstr>PowerPoint Presentation</vt:lpstr>
      <vt:lpstr>PowerPoint Presentation</vt:lpstr>
      <vt:lpstr>     Town of North Kingstown  April  FY2025 Financial Report  Summary: Surplus of approximately $1,181,299   Why:   Interest Income     State Tangible Tax Reimbursement   Open Positions reducing Fiscal Impact of Union Negotiations and    Contractual Obligations (Pension, Health &amp; Dental)   Increase in Police Detail Revenue      Questions ? 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Town of North Kingstown</dc:title>
  <dc:creator>Deb Bridgham</dc:creator>
  <cp:lastModifiedBy>Deb Bridgham</cp:lastModifiedBy>
  <cp:revision>50</cp:revision>
  <cp:lastPrinted>2025-06-03T13:52:23Z</cp:lastPrinted>
  <dcterms:created xsi:type="dcterms:W3CDTF">2024-03-19T19:18:15Z</dcterms:created>
  <dcterms:modified xsi:type="dcterms:W3CDTF">2025-06-03T14:52:15Z</dcterms:modified>
</cp:coreProperties>
</file>